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69" r:id="rId6"/>
    <p:sldId id="273" r:id="rId7"/>
    <p:sldId id="270" r:id="rId8"/>
    <p:sldId id="259" r:id="rId9"/>
    <p:sldId id="272" r:id="rId10"/>
    <p:sldId id="261" r:id="rId11"/>
    <p:sldId id="263" r:id="rId12"/>
    <p:sldId id="264" r:id="rId13"/>
    <p:sldId id="265" r:id="rId14"/>
    <p:sldId id="266" r:id="rId15"/>
    <p:sldId id="267" r:id="rId16"/>
    <p:sldId id="275" r:id="rId17"/>
    <p:sldId id="276" r:id="rId18"/>
    <p:sldId id="274" r:id="rId19"/>
    <p:sldId id="277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A2C42-6246-49C6-BDB3-89104C04BC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E3F36F-CBDD-441B-941D-C4AA79632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E6596-BF94-44BC-8DFF-E939E736A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3364E-79B2-4C18-98A6-9BD0D2D0E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491FA-8717-4CE6-A463-9581A010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87D09-C4A2-43DA-94C7-ACE923D769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1439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C56FC-D8CB-498A-8D90-C12D8D31B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D9BFC-3207-4BF8-8001-C2648EDDB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680A3-77D4-4C8F-BC1A-0962822C3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31F5A-E69B-40CD-A403-F92BEA976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49A39-78FC-443E-ABA9-1447165C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56D00-7E87-4D45-8003-0F9605C59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45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6C74-3AF4-48C4-BBDF-94C627C12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7E712-8881-44E2-81A3-53D13EBD9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C5411-760F-478E-8A90-5FD98FCBC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201CA-7DBA-4525-B22B-7BAB9CBF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B038E-7B83-488C-9BDC-CF842E335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CBD65-0162-407A-A91D-D42BF91AF0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006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CA2E8-36CA-416F-9FA0-4C5447DC1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F7659-04C8-4D56-93D0-039BCDC7E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D5915C-230E-40D6-A878-2E7AC1E30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32659-A29C-402D-88DA-618CA780E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6480E2-F543-4485-9D8E-C4392A468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B998C-130B-4BEC-91CA-F11A4E099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E8DD6-6A06-416D-9D47-FB4A66452D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571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53F39-3FA9-424B-B3FF-B42F864B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31A25-2B57-40A6-AFC5-52816D722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03240-7B3C-40BE-BFCC-2036824E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1B8EE2-C4CD-4D80-AD75-57931A3F0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9D31FC-1E8E-4A39-AB31-1E48DDE8B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272826-1FC3-4A43-A5DE-84FB99CC1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9EE62B-4D31-44C3-9096-3A7FAAA15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DD96AC-DDCC-40FD-9338-634F8C547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7E49C-6FAB-45B6-989E-F81B9F8C78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245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ACD07-9428-46EC-9921-C30EA842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FF9AF-D7E6-4595-886D-A85AC2BE7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9A8CD-27AA-4046-82C3-CD588DE8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AD8A61-F7E9-4CE0-94F9-53ED45EF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CC5E44-3A7A-41CF-B432-672D52BBA1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125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6CF30B-420F-4DD0-990B-4892A8342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B63795-412F-4F67-9A34-FF5208950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609BD-785B-461F-B71E-96C9EB02B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00B54-805E-4608-A98E-4A64027AFB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614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1D03-1879-4682-9B57-E23DECE99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AEE19-C9C9-4C14-ADE6-0B0F616DA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CF241-C079-4E55-9F5B-D89737B62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09931-C3A5-417A-A732-E83337890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15C8D-F295-4B48-8049-BA2CD188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B3B47-18A0-42F4-AEB5-1CBC1CFEF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BD976-3998-4B71-A700-251BBBEE81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044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BBB9-7DBB-42B5-91FC-390B07659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16F7F-E734-4304-AD32-C9356B7A6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F9532-E73D-48ED-9340-0F5387247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4CA2D-D061-4A37-80C0-010A878E5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12F141-0BA9-4EDD-9E12-64B27F73D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87462-84E7-42A8-B591-FA93FDD46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48ADF-379A-4C29-BDE7-DD02B2C362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872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0897A-BFD5-46BC-8118-9B609415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6F2DE-C078-47EA-A55A-320CBE347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40576-2F11-4963-985A-61FC465E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6C2CB-4E74-43F8-A2E8-B615C69E0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65D1D-E98D-4DF7-B0B2-ACAF91DD6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23AC3-2660-484F-B6C7-DDDE97AC0F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2176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885FFD-0EBA-4A7F-9CC4-9F158DD98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701B67-08AB-410B-A51D-C4F964158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3FA22-1FB0-4FA5-80AD-22EBF1A0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67873-765E-43E6-8CDD-CF94E1926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89679-3620-4145-8BD4-26BB43738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415EBF-ED8B-49A5-80AA-ADBDFD4B2C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298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EFAFA73-3221-475D-B701-D41F4FD7C9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A5FBDF1-0370-445B-903C-793A53AE89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FDF5F6A-7ADA-43F2-A692-5215EE128A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2B9F365-91F2-4042-8D3D-1AAB997818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D28B07F-D59C-4A86-BF07-179B762061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E93E1A8-DD48-4A6D-882C-3D025464C2C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6612" y="1231011"/>
            <a:ext cx="7426997" cy="4395978"/>
            <a:chOff x="1155481" y="498348"/>
            <a:chExt cx="9902663" cy="5861304"/>
          </a:xfrm>
        </p:grpSpPr>
        <p:sp>
          <p:nvSpPr>
            <p:cNvPr id="73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75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2051" name="Rectangle 3">
            <a:extLst>
              <a:ext uri="{FF2B5EF4-FFF2-40B4-BE49-F238E27FC236}">
                <a16:creationId xmlns:a16="http://schemas.microsoft.com/office/drawing/2014/main" id="{BBCA7AA9-846F-458D-A022-3278D51D21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4229100"/>
            <a:ext cx="6858000" cy="571500"/>
          </a:xfrm>
        </p:spPr>
        <p:txBody>
          <a:bodyPr>
            <a:normAutofit/>
          </a:bodyPr>
          <a:lstStyle/>
          <a:p>
            <a:r>
              <a:rPr lang="en-US" altLang="en-US" sz="1350" dirty="0"/>
              <a:t>Foner, Eric.  Give Me Liberty!, Chapter 28</a:t>
            </a:r>
          </a:p>
          <a:p>
            <a:r>
              <a:rPr lang="en-US" altLang="en-US" sz="1350" dirty="0"/>
              <a:t>American Yawp, Chapter 30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43200"/>
            <a:ext cx="9144000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5E5A2F50-6237-4D0B-A097-BA03E0764E4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2939654"/>
            <a:ext cx="6858000" cy="1035891"/>
          </a:xfrm>
        </p:spPr>
        <p:txBody>
          <a:bodyPr anchor="ctr">
            <a:normAutofit/>
          </a:bodyPr>
          <a:lstStyle/>
          <a:p>
            <a:r>
              <a:rPr lang="en-US" altLang="en-US" sz="3000">
                <a:solidFill>
                  <a:schemeClr val="bg2"/>
                </a:solidFill>
              </a:rPr>
              <a:t>THE TWENTY-FIRST CENTURY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1828705-AB9C-42B5-8DFA-ABA8A9F45D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6916"/>
    </mc:Choice>
    <mc:Fallback>
      <p:transition spd="slow" advTm="16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B0195F9-C5C4-4736-95E7-4866B702B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September 11 and the</a:t>
            </a:r>
            <a:br>
              <a:rPr lang="en-US" altLang="en-US" sz="3500"/>
            </a:br>
            <a:r>
              <a:rPr lang="en-US" altLang="en-US" sz="3500"/>
              <a:t>Next American Century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5" name="Rectangle 3">
            <a:extLst>
              <a:ext uri="{FF2B5EF4-FFF2-40B4-BE49-F238E27FC236}">
                <a16:creationId xmlns:a16="http://schemas.microsoft.com/office/drawing/2014/main" id="{D39EF9FF-6A12-4571-9E63-15AFCFB168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altLang="en-US" sz="1700"/>
              <a:t>Terrorism - the targeting of civilian populations by violent organizations who hope to spread fear for a political purpose</a:t>
            </a:r>
          </a:p>
          <a:p>
            <a:r>
              <a:rPr lang="en-US" altLang="en-US" sz="1700"/>
              <a:t>History of Terrorism</a:t>
            </a:r>
          </a:p>
          <a:p>
            <a:pPr lvl="1"/>
            <a:r>
              <a:rPr lang="en-US" altLang="en-US" sz="1700"/>
              <a:t>Reconstruction:  Ku Klux Klan terror that led to deaths of thousands of American citizens, most newly emancipated slaves</a:t>
            </a:r>
          </a:p>
          <a:p>
            <a:pPr lvl="1"/>
            <a:r>
              <a:rPr lang="en-US" altLang="en-US" sz="1700"/>
              <a:t>1985: Palestinians seized control of the Achille Lauro, killed an American Jewish passenger</a:t>
            </a:r>
          </a:p>
          <a:p>
            <a:pPr lvl="1"/>
            <a:r>
              <a:rPr lang="en-US" altLang="en-US" sz="1700"/>
              <a:t>1988: Libyan operatives destroyed a Pan American flight over Scotland killing all 259 persons on board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17E4DC5-BB35-4AE5-83EC-936893A15B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49045"/>
    </mc:Choice>
    <mc:Fallback>
      <p:transition spd="slow" advTm="1490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16AAB90B-0D5A-4071-852F-CCE2FD1CA4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September 11 and the</a:t>
            </a:r>
            <a:br>
              <a:rPr lang="en-US" altLang="en-US" sz="3500"/>
            </a:br>
            <a:r>
              <a:rPr lang="en-US" altLang="en-US" sz="3500"/>
              <a:t>Next American Century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8F1F142-3DE4-4FFF-B384-7BE37E31E3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 lvl="1"/>
            <a:r>
              <a:rPr lang="en-US" altLang="en-US" sz="1700" dirty="0"/>
              <a:t>1993: Al Qaeda exploded a truck-bomb at the WTC killing 6 persons</a:t>
            </a:r>
          </a:p>
          <a:p>
            <a:pPr lvl="1"/>
            <a:r>
              <a:rPr lang="en-US" altLang="en-US" sz="1700" dirty="0"/>
              <a:t>1995: Timothy McVeigh bombed a federal building in Oklahoma City killing 168</a:t>
            </a:r>
          </a:p>
          <a:p>
            <a:pPr lvl="1"/>
            <a:r>
              <a:rPr lang="en-US" altLang="en-US" sz="1700" dirty="0"/>
              <a:t>1998: Al Qaeda set off blasts at American embassies in Kenya and Tanzania killing 200 people, mostly African embassy workers</a:t>
            </a:r>
          </a:p>
          <a:p>
            <a:pPr lvl="1"/>
            <a:r>
              <a:rPr lang="en-US" altLang="en-US" sz="1700" dirty="0"/>
              <a:t>2001: Al Qaeda crashed airliners into 2 WTC towers, Pentagon and an open field in Pittsburgh killing approx. 3,000 people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ACB26A5-F091-41BA-9385-CC0A6F421E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7054"/>
    </mc:Choice>
    <mc:Fallback>
      <p:transition spd="slow" advTm="470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73BDFD29-8AAB-4B72-962B-D9ECF8B60B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War on Terrorism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9" name="Rectangle 3">
            <a:extLst>
              <a:ext uri="{FF2B5EF4-FFF2-40B4-BE49-F238E27FC236}">
                <a16:creationId xmlns:a16="http://schemas.microsoft.com/office/drawing/2014/main" id="{A9A1AC62-9EE3-47B8-A5F5-ECA3644FE2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dirty="0"/>
              <a:t>The Bush Doctrine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The U.S. would launch a war on terrorism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Vaguely defined enemy: terrorist groups around the world that might threaten the U.S. or its allies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No predictable timetable for victory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No distinction between terrorists &amp; the governments that harbored them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Demanded that Afghanistan, ruled by the Taliban, surrender Osama bin Laden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American bombing &amp; ground combat by Northern Alliance drove the Taliban from power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A new government, friendly to &amp; dependent on the U.S., took its place</a:t>
            </a:r>
          </a:p>
          <a:p>
            <a:pPr lvl="2">
              <a:lnSpc>
                <a:spcPct val="90000"/>
              </a:lnSpc>
            </a:pPr>
            <a:endParaRPr lang="en-US" altLang="en-US" sz="1400" dirty="0"/>
          </a:p>
          <a:p>
            <a:pPr>
              <a:lnSpc>
                <a:spcPct val="90000"/>
              </a:lnSpc>
            </a:pPr>
            <a:endParaRPr lang="en-US" altLang="en-US" sz="14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02F2E08-A416-4E22-AE5B-C7F13F01FB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57275"/>
    </mc:Choice>
    <mc:Fallback>
      <p:transition spd="slow" advTm="1572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3883320D-F6B1-41F5-9E91-0CD609D98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War On Terrorism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B247B28-F15E-41AC-A135-E5A7C08FA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 lvl="2">
              <a:lnSpc>
                <a:spcPct val="90000"/>
              </a:lnSpc>
            </a:pPr>
            <a:r>
              <a:rPr lang="en-US" altLang="en-US" sz="1400" dirty="0"/>
              <a:t>The new government found it difficult to establish full control over the country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By early 2007, the Taliban had reasserted their power in some parts of Afghanistan &amp; no end was in sight to the deployment of American troops there</a:t>
            </a:r>
          </a:p>
          <a:p>
            <a:pPr>
              <a:lnSpc>
                <a:spcPct val="90000"/>
              </a:lnSpc>
            </a:pPr>
            <a:r>
              <a:rPr lang="en-US" altLang="en-US" sz="1400" dirty="0"/>
              <a:t>The “Axis of Evil”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President Bush’s State of the Union Address of January 2002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 Pres. Bush accused Iraq, Iran, &amp; North Korea of harboring terrorists &amp; developing “weapons of mass destruction” – nuclear, chemical, &amp; biological – that posed a potential threat to the U.S.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He called Iraq, Iran &amp; North Korea an “axis of evil” even though no evidence connected them with the attacks of September 11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79A6DE7-6169-4A5F-99E5-2ADACB4146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74606"/>
    </mc:Choice>
    <mc:Fallback>
      <p:transition spd="slow" advTm="74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731B8B63-573E-45B1-843D-C3B74C39D1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War on Terrorism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93F7C87-AE82-4D84-B17F-C17ABEE185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altLang="en-US" sz="1600"/>
              <a:t>The National Security Strategy</a:t>
            </a:r>
          </a:p>
          <a:p>
            <a:pPr lvl="1"/>
            <a:r>
              <a:rPr lang="en-US" altLang="en-US" sz="1600"/>
              <a:t>Defined freedom as consisting of political democracy, freedom of expression, religious toleration, free trade, &amp; free markets</a:t>
            </a:r>
          </a:p>
          <a:p>
            <a:pPr lvl="1"/>
            <a:r>
              <a:rPr lang="en-US" altLang="en-US" sz="1600"/>
              <a:t>Promised to “extend the benefits of freedom” by fighting not only “terrorists” but also “tyrants” around the world</a:t>
            </a:r>
          </a:p>
          <a:p>
            <a:pPr lvl="1"/>
            <a:r>
              <a:rPr lang="en-US" altLang="en-US" sz="1600"/>
              <a:t>The U.S. must maintain a preponderance of military power, not allowing any other country to challenge either its overall strength or its dominance in any region of the world</a:t>
            </a:r>
          </a:p>
          <a:p>
            <a:pPr lvl="1"/>
            <a:r>
              <a:rPr lang="en-US" altLang="en-US" sz="1600"/>
              <a:t>A New foreign policy principle – “preemptive war”.  If the U.S. believed that a nation posed a possible future threat to its security, it had the right to attack before such a threat materialized</a:t>
            </a:r>
          </a:p>
          <a:p>
            <a:pPr lvl="1">
              <a:buFontTx/>
              <a:buNone/>
            </a:pPr>
            <a:endParaRPr lang="en-US" altLang="en-US" sz="1600"/>
          </a:p>
          <a:p>
            <a:pPr lvl="1"/>
            <a:endParaRPr lang="en-US" altLang="en-US" sz="1600"/>
          </a:p>
          <a:p>
            <a:pPr lvl="1"/>
            <a:endParaRPr lang="en-US" altLang="en-US" sz="16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4A442E5-B75F-4816-8781-557FEBFB0F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00442"/>
    </mc:Choice>
    <mc:Fallback>
      <p:transition spd="slow" advTm="100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5EBF50F8-54EF-4272-A3F9-F660AA7CB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An American Empire?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3940937-68A6-4727-9428-9088C39CF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dirty="0"/>
              <a:t>Confronting Iraq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Conservative policymakers were determined to oust Hussein from power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No evidence linked Hussein to the terrorist attacks of September 11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Bush administration announced a goal of “regime change” in Iraq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Hussein must be ousted because he had developed “weapons of mass destruction”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The UN Security Council agreed to step up weapons inspections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2003: President Bush announced his intention to go to war with or without the approval of the United Nations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/>
              <a:t>Congress passed a resolution authorizing the president to use force if he deemed it necessary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95A11C2-16AB-4C10-9421-17C8BD7CA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06779"/>
    </mc:Choice>
    <mc:Fallback>
      <p:transition spd="slow" advTm="106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1609A929-D0AA-4915-AD69-07121F23B5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An American Empire?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3" name="Rectangle 3">
            <a:extLst>
              <a:ext uri="{FF2B5EF4-FFF2-40B4-BE49-F238E27FC236}">
                <a16:creationId xmlns:a16="http://schemas.microsoft.com/office/drawing/2014/main" id="{F18F1EFA-D5BD-4173-AAE5-319D071857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altLang="en-US" sz="1700" dirty="0"/>
              <a:t>The Iraq War</a:t>
            </a:r>
          </a:p>
          <a:p>
            <a:pPr lvl="1"/>
            <a:r>
              <a:rPr lang="en-US" altLang="en-US" sz="1700" dirty="0"/>
              <a:t>April 2003: American troops occupied Baghdad</a:t>
            </a:r>
          </a:p>
          <a:p>
            <a:pPr lvl="1"/>
            <a:r>
              <a:rPr lang="en-US" altLang="en-US" sz="1700" dirty="0"/>
              <a:t>Hussein was captured by American forces, put on trial before an Iraqi court</a:t>
            </a:r>
          </a:p>
          <a:p>
            <a:pPr lvl="1"/>
            <a:r>
              <a:rPr lang="en-US" altLang="en-US" sz="1700" dirty="0"/>
              <a:t>2006: Hussein was found guilty of ordering the killing of many Iraqis during his reign, &amp; was sentenced to death &amp; executed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E2D7420-0EC6-4B87-B611-BA96DFFD75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5029"/>
    </mc:Choice>
    <mc:Fallback>
      <p:transition spd="slow" advTm="250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33AAACD-AA9D-433E-9DCB-276CE289B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Aftermath of September 11 at Home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04046DB-C022-4773-96E0-EAC86959B7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300" dirty="0"/>
              <a:t>Security and Liberty</a:t>
            </a:r>
          </a:p>
          <a:p>
            <a:pPr lvl="1">
              <a:lnSpc>
                <a:spcPct val="90000"/>
              </a:lnSpc>
            </a:pPr>
            <a:r>
              <a:rPr lang="en-US" altLang="en-US" sz="1300" dirty="0"/>
              <a:t>Congress passed the USA Patriot Act</a:t>
            </a:r>
          </a:p>
          <a:p>
            <a:pPr lvl="2">
              <a:lnSpc>
                <a:spcPct val="90000"/>
              </a:lnSpc>
            </a:pPr>
            <a:r>
              <a:rPr lang="en-US" altLang="en-US" sz="1300" dirty="0"/>
              <a:t>Conferred unprecedented powers on law-enforcement agencies to prevent the new crime of “domestic terrorism”</a:t>
            </a:r>
          </a:p>
          <a:p>
            <a:pPr lvl="2">
              <a:lnSpc>
                <a:spcPct val="90000"/>
              </a:lnSpc>
            </a:pPr>
            <a:r>
              <a:rPr lang="en-US" altLang="en-US" sz="1300" dirty="0"/>
              <a:t>The power to wiretap, spy on citizens, open letters, read e-mail, &amp; obtain personal records from 3</a:t>
            </a:r>
            <a:r>
              <a:rPr lang="en-US" altLang="en-US" sz="1300" baseline="30000" dirty="0"/>
              <a:t>rd</a:t>
            </a:r>
            <a:r>
              <a:rPr lang="en-US" altLang="en-US" sz="1300" dirty="0"/>
              <a:t> parties like universities &amp; libraries without the knowledge of a suspect</a:t>
            </a:r>
          </a:p>
          <a:p>
            <a:pPr lvl="1">
              <a:lnSpc>
                <a:spcPct val="90000"/>
              </a:lnSpc>
            </a:pPr>
            <a:r>
              <a:rPr lang="en-US" altLang="en-US" sz="1300" dirty="0"/>
              <a:t>~ 5,000 foreigners with Middle Eastern connections were rounded up</a:t>
            </a:r>
          </a:p>
          <a:p>
            <a:pPr lvl="1">
              <a:lnSpc>
                <a:spcPct val="90000"/>
              </a:lnSpc>
            </a:pPr>
            <a:r>
              <a:rPr lang="en-US" altLang="en-US" sz="1300" dirty="0"/>
              <a:t>More than 1,200 arrested, held for months without links to terrorism or a formal charge or a public notice of their fate</a:t>
            </a:r>
          </a:p>
          <a:p>
            <a:pPr lvl="1">
              <a:lnSpc>
                <a:spcPct val="90000"/>
              </a:lnSpc>
            </a:pPr>
            <a:r>
              <a:rPr lang="en-US" altLang="en-US" sz="1300" dirty="0"/>
              <a:t>A detention camp was set up at the U.S. naval base at Guantanamo Bay, Cuba for persons captured in Afghanistan or otherwise accused of terrorism</a:t>
            </a:r>
          </a:p>
          <a:p>
            <a:pPr lvl="1">
              <a:lnSpc>
                <a:spcPct val="90000"/>
              </a:lnSpc>
            </a:pPr>
            <a:r>
              <a:rPr lang="en-US" altLang="en-US" sz="1300" dirty="0"/>
              <a:t>An executive order issued authorizing the holding of </a:t>
            </a:r>
            <a:r>
              <a:rPr lang="en-US" altLang="en-US" sz="1300" u="sng" dirty="0"/>
              <a:t>secret military tribunals</a:t>
            </a:r>
            <a:r>
              <a:rPr lang="en-US" altLang="en-US" sz="1300" dirty="0"/>
              <a:t> for noncitizens accused of terrorism (in these trials traditional constitution protections do not apply)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8C5C295-CBFC-4FB6-AC75-AF62A73899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22146"/>
    </mc:Choice>
    <mc:Fallback>
      <p:transition spd="slow" advTm="3221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907D40EE-A143-4A9B-B168-40242804C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Aftermath of September 11</a:t>
            </a:r>
            <a:br>
              <a:rPr lang="en-US" altLang="en-US" sz="3500"/>
            </a:br>
            <a:r>
              <a:rPr lang="en-US" altLang="en-US" sz="3500"/>
              <a:t>At Home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1" name="Rectangle 3">
            <a:extLst>
              <a:ext uri="{FF2B5EF4-FFF2-40B4-BE49-F238E27FC236}">
                <a16:creationId xmlns:a16="http://schemas.microsoft.com/office/drawing/2014/main" id="{27ED57DA-CF79-4ABF-9F21-F2180ECBD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altLang="en-US" sz="1700"/>
              <a:t>The Power of the President</a:t>
            </a:r>
          </a:p>
          <a:p>
            <a:pPr lvl="1"/>
            <a:r>
              <a:rPr lang="en-US" altLang="en-US" sz="1700"/>
              <a:t>President claimed the authority to ignore laws that restricted his power as commander-in-chief in wartime</a:t>
            </a:r>
          </a:p>
          <a:p>
            <a:pPr lvl="1"/>
            <a:r>
              <a:rPr lang="en-US" altLang="en-US" sz="1700"/>
              <a:t>President overturned numerous court orders and regulations allowing law enforcement agencies to resume surveillance of Americans w/o evidence that a crime had been committed</a:t>
            </a:r>
          </a:p>
          <a:p>
            <a:pPr lvl="1"/>
            <a:r>
              <a:rPr lang="en-US" altLang="en-US" sz="1700"/>
              <a:t>President authorized the National Security Agency (NSA) to eavesdrop on Americans’ telephone conversations w/o a court warrant</a:t>
            </a:r>
          </a:p>
          <a:p>
            <a:endParaRPr lang="en-US" altLang="en-US" sz="17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BBD1298-8A0E-4985-B497-8F53981C7F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86015"/>
    </mc:Choice>
    <mc:Fallback>
      <p:transition spd="slow" advTm="860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903C9455-EBEF-4322-8F72-17717862CB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Bush’s Second Term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9" name="Rectangle 3">
            <a:extLst>
              <a:ext uri="{FF2B5EF4-FFF2-40B4-BE49-F238E27FC236}">
                <a16:creationId xmlns:a16="http://schemas.microsoft.com/office/drawing/2014/main" id="{BC95F922-762D-4887-840C-F5A30ABC19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altLang="en-US" sz="1700" dirty="0"/>
              <a:t>Republican Conservatism in Congress</a:t>
            </a:r>
          </a:p>
          <a:p>
            <a:pPr lvl="1"/>
            <a:r>
              <a:rPr lang="en-US" altLang="en-US" sz="1700" dirty="0"/>
              <a:t>2005: Cut billions of dollars from </a:t>
            </a:r>
            <a:r>
              <a:rPr lang="en-US" altLang="en-US" sz="1700" dirty="0" err="1"/>
              <a:t>medicaid</a:t>
            </a:r>
            <a:r>
              <a:rPr lang="en-US" altLang="en-US" sz="1700" dirty="0"/>
              <a:t>, food stamps, other social programs to help pay for rebuilding efforts along the Gulf Coast</a:t>
            </a:r>
          </a:p>
          <a:p>
            <a:pPr lvl="1"/>
            <a:r>
              <a:rPr lang="en-US" altLang="en-US" sz="1700" dirty="0"/>
              <a:t>2006: Approved a bill making it a felony to be in the country illegally, a crime to offer aid to illegal immigrants</a:t>
            </a:r>
          </a:p>
          <a:p>
            <a:r>
              <a:rPr lang="en-US" altLang="en-US" sz="1700" dirty="0"/>
              <a:t>Conservative Justices</a:t>
            </a:r>
          </a:p>
          <a:p>
            <a:pPr lvl="1"/>
            <a:r>
              <a:rPr lang="en-US" altLang="en-US" sz="1700" dirty="0"/>
              <a:t>Upheld affirmative action in colleges &amp; universities, taking race into account in admissions decisions</a:t>
            </a:r>
          </a:p>
          <a:p>
            <a:pPr lvl="1"/>
            <a:r>
              <a:rPr lang="en-US" altLang="en-US" sz="1700" dirty="0"/>
              <a:t>Declared unconstitutional a Texas law making homosexual acts a crime</a:t>
            </a:r>
          </a:p>
          <a:p>
            <a:pPr lvl="1"/>
            <a:endParaRPr lang="en-US" altLang="en-US" sz="17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87F7B22-7E26-4540-B1F8-921F82E561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33806"/>
    </mc:Choice>
    <mc:Fallback>
      <p:transition spd="slow" advTm="133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B97AC082-4A81-49FE-87C6-2BD782CCAF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Bush’s Second Term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0B0E7B4-EF28-42A6-A47C-D6439FADA7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endParaRPr lang="en-US" altLang="en-US" sz="1700"/>
          </a:p>
          <a:p>
            <a:pPr lvl="1"/>
            <a:endParaRPr lang="en-US" altLang="en-US" sz="1700"/>
          </a:p>
          <a:p>
            <a:r>
              <a:rPr lang="en-US" altLang="en-US" sz="1700"/>
              <a:t>Congress authorized the establishment of special military tribunals to try accused terrorists</a:t>
            </a:r>
          </a:p>
          <a:p>
            <a:r>
              <a:rPr lang="en-US" altLang="en-US" sz="1700"/>
              <a:t>Gave president authority to jail without charge anyone he declared an “illegal enemy combatant”</a:t>
            </a:r>
          </a:p>
          <a:p>
            <a:r>
              <a:rPr lang="en-US" altLang="en-US" sz="1700"/>
              <a:t>President Bush’s popularity plummeted because of war in Iraq and Hurricane Katrina disaster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2B1A7223-5AA1-41B5-B857-FCA91648FA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10382"/>
    </mc:Choice>
    <mc:Fallback>
      <p:transition spd="slow" advTm="110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7E6F65D1-F022-43E5-9EC6-B4804C44C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Midterm Elections of 2006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708174D-F1EA-4578-8ABF-5C038A0CD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altLang="en-US" sz="1700" dirty="0"/>
              <a:t>Democrats reaped major gains &amp; as a result controlled both houses of Congress</a:t>
            </a:r>
          </a:p>
          <a:p>
            <a:r>
              <a:rPr lang="en-US" altLang="en-US" sz="1700" dirty="0"/>
              <a:t>January 2007: Nancy Pelosi (Dem., Calif.), the first female Speaker of the House in American history</a:t>
            </a:r>
          </a:p>
          <a:p>
            <a:r>
              <a:rPr lang="en-US" altLang="en-US" sz="1700" dirty="0"/>
              <a:t>Political stalemates ensued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26A76BC-7277-44C3-928A-CB8535EA89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61145"/>
    </mc:Choice>
    <mc:Fallback>
      <p:transition spd="slow" advTm="611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71304174-8C66-4E70-B8EC-46BC2067F5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2007-2008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DCA94F3-E407-4A5A-80EE-71C6D9ABAF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altLang="en-US" sz="1700"/>
              <a:t>2007</a:t>
            </a:r>
          </a:p>
          <a:p>
            <a:pPr lvl="1"/>
            <a:r>
              <a:rPr lang="en-US" altLang="en-US" sz="1700"/>
              <a:t>Overbuilding; home prices began to fall; mortgages more than homes were worth; mortgage defaults</a:t>
            </a:r>
          </a:p>
          <a:p>
            <a:pPr lvl="1"/>
            <a:r>
              <a:rPr lang="en-US" altLang="en-US" sz="1700"/>
              <a:t>Recession</a:t>
            </a:r>
          </a:p>
          <a:p>
            <a:r>
              <a:rPr lang="en-US" altLang="en-US" sz="1700"/>
              <a:t>2008</a:t>
            </a:r>
          </a:p>
          <a:p>
            <a:pPr lvl="1"/>
            <a:r>
              <a:rPr lang="en-US" altLang="en-US" sz="1700"/>
              <a:t>American banking system on the brink of collapse</a:t>
            </a:r>
          </a:p>
          <a:p>
            <a:pPr lvl="1"/>
            <a:r>
              <a:rPr lang="en-US" altLang="en-US" sz="1700"/>
              <a:t>Get-rich quick schemes</a:t>
            </a:r>
          </a:p>
          <a:p>
            <a:pPr lvl="1"/>
            <a:r>
              <a:rPr lang="en-US" altLang="en-US" sz="1700"/>
              <a:t>Housing prices rose rapidly</a:t>
            </a:r>
          </a:p>
          <a:p>
            <a:pPr lvl="1"/>
            <a:r>
              <a:rPr lang="en-US" altLang="en-US" sz="1700"/>
              <a:t>Borrowing fueled increased spending: mortgages, credit cards, student loans, home equity loans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F06A8AE-5C70-4A89-BC56-150D6CC1F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12103"/>
    </mc:Choice>
    <mc:Fallback>
      <p:transition spd="slow" advTm="112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B1186F48-7FEC-4919-9E54-995222C01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Rise of Obama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7E388DE-5AB8-4E41-A681-59016F4BE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700"/>
              <a:t>First black candidate to win the nomination of a major party</a:t>
            </a:r>
          </a:p>
          <a:p>
            <a:pPr>
              <a:lnSpc>
                <a:spcPct val="90000"/>
              </a:lnSpc>
            </a:pPr>
            <a:r>
              <a:rPr lang="en-US" altLang="en-US" sz="1700"/>
              <a:t>Early opposition to the Iraq War</a:t>
            </a:r>
          </a:p>
          <a:p>
            <a:pPr>
              <a:lnSpc>
                <a:spcPct val="90000"/>
              </a:lnSpc>
            </a:pPr>
            <a:r>
              <a:rPr lang="en-US" altLang="en-US" sz="1700"/>
              <a:t>His race galvanized the support of black voters</a:t>
            </a:r>
          </a:p>
          <a:p>
            <a:pPr>
              <a:lnSpc>
                <a:spcPct val="90000"/>
              </a:lnSpc>
            </a:pPr>
            <a:r>
              <a:rPr lang="en-US" altLang="en-US" sz="1700"/>
              <a:t>Promise of change appealed to the young</a:t>
            </a:r>
          </a:p>
          <a:p>
            <a:pPr>
              <a:lnSpc>
                <a:spcPct val="90000"/>
              </a:lnSpc>
            </a:pPr>
            <a:r>
              <a:rPr lang="en-US" altLang="en-US" sz="1700"/>
              <a:t>First political campaign of the 21</a:t>
            </a:r>
            <a:r>
              <a:rPr lang="en-US" altLang="en-US" sz="1700" baseline="30000"/>
              <a:t>st</a:t>
            </a:r>
            <a:r>
              <a:rPr lang="en-US" altLang="en-US" sz="1700"/>
              <a:t> century to use modern technology; massive mobilization of new voters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Internet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Email to communicate instantaneously with millions of voters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web-based networks to raise enormous sums of money in small donations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campaign videos on popular Internet sites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306229D-A481-4146-99CC-4206A7D277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36982"/>
    </mc:Choice>
    <mc:Fallback>
      <p:transition spd="slow" advTm="136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FBF7BE84-CDFF-4471-A255-2D9DC507FA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Rise of Obama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3CDB6FC-1F5E-49D7-8011-5CCE7B7D96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700"/>
              <a:t>The 2008 Campaign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Faced Republican nominee, Senator John McCain</a:t>
            </a:r>
          </a:p>
          <a:p>
            <a:pPr lvl="2">
              <a:lnSpc>
                <a:spcPct val="90000"/>
              </a:lnSpc>
            </a:pPr>
            <a:r>
              <a:rPr lang="en-US" altLang="en-US" sz="1700"/>
              <a:t>Many Americans raised questions about McCain’s judgment after his selection of Sarah Palin as his running mate</a:t>
            </a:r>
          </a:p>
          <a:p>
            <a:pPr lvl="2">
              <a:lnSpc>
                <a:spcPct val="90000"/>
              </a:lnSpc>
            </a:pPr>
            <a:r>
              <a:rPr lang="en-US" altLang="en-US" sz="1700"/>
              <a:t>The main obstacle to the McCain campaign was Pres. Bush’s low popularity and the financial crisis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Obama’s promise of change seemed appealing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Won 53% of the popular vote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Carried every age group except persons over 65</a:t>
            </a:r>
          </a:p>
          <a:p>
            <a:pPr lvl="1">
              <a:lnSpc>
                <a:spcPct val="90000"/>
              </a:lnSpc>
            </a:pPr>
            <a:r>
              <a:rPr lang="en-US" altLang="en-US" sz="1700"/>
              <a:t>Won the election though he received only 43% of the nation’s white vote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8C59900-224A-4F19-A10A-E437FAA9A3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06891"/>
    </mc:Choice>
    <mc:Fallback>
      <p:transition spd="slow" advTm="106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4BCA3491-420B-4589-A4D2-9D440CAD35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Rise of Obama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42CDE1C-3165-4296-A58E-B1CACC2F7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altLang="en-US" sz="1700"/>
              <a:t>The Age of Obama?</a:t>
            </a:r>
          </a:p>
          <a:p>
            <a:pPr lvl="1"/>
            <a:r>
              <a:rPr lang="en-US" altLang="en-US" sz="1700"/>
              <a:t>Republican appeals to patriotism, low taxes, &amp; resentment against the social changes sparked by the 1960s seemed oddly out of date</a:t>
            </a:r>
          </a:p>
          <a:p>
            <a:pPr lvl="1"/>
            <a:r>
              <a:rPr lang="en-US" altLang="en-US" sz="1700"/>
              <a:t>The groups carried by Obama</a:t>
            </a:r>
          </a:p>
          <a:p>
            <a:pPr lvl="2"/>
            <a:r>
              <a:rPr lang="en-US" altLang="en-US" sz="1700"/>
              <a:t>Young voters</a:t>
            </a:r>
          </a:p>
          <a:p>
            <a:pPr lvl="2"/>
            <a:r>
              <a:rPr lang="en-US" altLang="en-US" sz="1700"/>
              <a:t>Hispanics</a:t>
            </a:r>
          </a:p>
          <a:p>
            <a:pPr lvl="2"/>
            <a:r>
              <a:rPr lang="en-US" altLang="en-US" sz="1700"/>
              <a:t>Suburbanites</a:t>
            </a:r>
          </a:p>
          <a:p>
            <a:pPr lvl="1"/>
            <a:r>
              <a:rPr lang="en-US" altLang="en-US" sz="1700"/>
              <a:t>In an increasingly multi-ethnic, multiracial nation, winning a majority of the white vote no longer translated into national victory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D8920C2-35E2-4538-8575-CB7D693D03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10506"/>
    </mc:Choice>
    <mc:Fallback>
      <p:transition spd="slow" advTm="110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6B0B45EE-19CA-4288-B148-70F5702589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Rise of Obama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6292A7C-7471-4726-ABDD-91FD80D3AA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200" dirty="0"/>
              <a:t>Obama’s Inauguration</a:t>
            </a:r>
          </a:p>
          <a:p>
            <a:pPr lvl="1">
              <a:lnSpc>
                <a:spcPct val="90000"/>
              </a:lnSpc>
            </a:pPr>
            <a:r>
              <a:rPr lang="en-US" altLang="en-US" sz="1200" dirty="0"/>
              <a:t>January 20, 2009: a day after the Martin Luther King, Jr. holiday</a:t>
            </a:r>
          </a:p>
          <a:p>
            <a:pPr lvl="1">
              <a:lnSpc>
                <a:spcPct val="90000"/>
              </a:lnSpc>
            </a:pPr>
            <a:r>
              <a:rPr lang="en-US" altLang="en-US" sz="1200" dirty="0"/>
              <a:t>More than 1 million people traveled to Washington to view the historic event</a:t>
            </a:r>
          </a:p>
          <a:p>
            <a:pPr lvl="1">
              <a:lnSpc>
                <a:spcPct val="90000"/>
              </a:lnSpc>
            </a:pPr>
            <a:r>
              <a:rPr lang="en-US" altLang="en-US" sz="1200" dirty="0"/>
              <a:t>Inaugural address</a:t>
            </a:r>
          </a:p>
          <a:p>
            <a:pPr lvl="2">
              <a:lnSpc>
                <a:spcPct val="90000"/>
              </a:lnSpc>
            </a:pPr>
            <a:r>
              <a:rPr lang="en-US" altLang="en-US" sz="1200" dirty="0"/>
              <a:t>Offered a stark rebuke to 8 years of Bush policies &amp; policies that shaped government since the election of Reagan</a:t>
            </a:r>
          </a:p>
          <a:p>
            <a:pPr lvl="2">
              <a:lnSpc>
                <a:spcPct val="90000"/>
              </a:lnSpc>
            </a:pPr>
            <a:r>
              <a:rPr lang="en-US" altLang="en-US" sz="1200" dirty="0"/>
              <a:t>Promised a foreign policy based on diplomacy</a:t>
            </a:r>
          </a:p>
          <a:p>
            <a:pPr lvl="2">
              <a:lnSpc>
                <a:spcPct val="90000"/>
              </a:lnSpc>
            </a:pPr>
            <a:r>
              <a:rPr lang="en-US" altLang="en-US" sz="1200" dirty="0"/>
              <a:t>Pledged to protect the environment</a:t>
            </a:r>
          </a:p>
          <a:p>
            <a:pPr lvl="2">
              <a:lnSpc>
                <a:spcPct val="90000"/>
              </a:lnSpc>
            </a:pPr>
            <a:r>
              <a:rPr lang="en-US" altLang="en-US" sz="1200" dirty="0"/>
              <a:t>Spoke of a need to combat income inequality &amp; lack of access to health care</a:t>
            </a:r>
          </a:p>
          <a:p>
            <a:pPr lvl="2">
              <a:lnSpc>
                <a:spcPct val="90000"/>
              </a:lnSpc>
            </a:pPr>
            <a:r>
              <a:rPr lang="en-US" altLang="en-US" sz="1200" dirty="0"/>
              <a:t>Blamed a culture of “greed and irresponsibility” for helping to bring on the economic crisis</a:t>
            </a:r>
          </a:p>
          <a:p>
            <a:pPr lvl="2">
              <a:lnSpc>
                <a:spcPct val="90000"/>
              </a:lnSpc>
            </a:pPr>
            <a:r>
              <a:rPr lang="en-US" altLang="en-US" sz="1200" dirty="0"/>
              <a:t>Promised to renew respect for the Constitution</a:t>
            </a:r>
          </a:p>
          <a:p>
            <a:pPr lvl="2">
              <a:lnSpc>
                <a:spcPct val="90000"/>
              </a:lnSpc>
            </a:pPr>
            <a:r>
              <a:rPr lang="en-US" altLang="en-US" sz="1200" dirty="0"/>
              <a:t>Noted that the country could enjoy liberty &amp; security at the same time rather than having to choose between them</a:t>
            </a:r>
          </a:p>
          <a:p>
            <a:pPr lvl="2">
              <a:lnSpc>
                <a:spcPct val="90000"/>
              </a:lnSpc>
            </a:pPr>
            <a:r>
              <a:rPr lang="en-US" altLang="en-US" sz="1200" dirty="0"/>
              <a:t>Instead of freedom, he spoke of community &amp; responsibility</a:t>
            </a:r>
          </a:p>
          <a:p>
            <a:pPr>
              <a:lnSpc>
                <a:spcPct val="90000"/>
              </a:lnSpc>
            </a:pPr>
            <a:endParaRPr lang="en-US" altLang="en-US" sz="1200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1CD3A64-B849-4816-90D9-AAB78A99E1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7184"/>
    </mc:Choice>
    <mc:Fallback>
      <p:transition spd="slow" advTm="47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35B4C94D-6FAC-45CB-9F45-335D53FB0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Rise of Obama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E9BF86A-573F-4372-9B73-9987204DBC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400"/>
              <a:t>Obama’s First Months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Announced plans to close the prison at Guantanamo Bay, Cuba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Barred the use of torture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Launched a diplomatic initiative to repair relations with the Muslim world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Reversed the previous administration’s executive orders limiting women’s reproductive rights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Abandoned Bush’s rhetoric about a God-given American mission to spread freedom throughout the world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Named Sonia Sotomayor, the first Hispanic &amp; third woman in the Court’s history, to replace retiring David Souter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Pushed through Congress a “stimulus” package amounting to nearly $800 billion in new government spending for construction projects, extension of unemployment benefits, aid to the states to enable them to balance their budgets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636055F-5809-4DDB-8F7C-EB35A37B2F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50844"/>
    </mc:Choice>
    <mc:Fallback>
      <p:transition spd="slow" advTm="508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5390D703-FA39-4B65-AB81-699C8EE3B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altLang="en-US" sz="3500"/>
              <a:t>The Rise of Obama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AE276DC-86B8-4927-B500-C06213498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altLang="en-US" sz="1400"/>
              <a:t>March 2010: Congress passed a sweeping health-care bill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Required all Americans to purchase health insurance &amp; most businesses to provide it to their employees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Offered subsidies to persons of modest incomes so they could afford insurance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Required insurance companies to accept all applicants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Reversed his previous promise to abolish the military tribunals Bush had established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Pledged to complete the planned withdrawal from Iraq, but dispatched 17,000 more American troops to Afghanistan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Chose his economic advisers from Wall Street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Continued the Bush administration policy of pouring taxpayer money into the banks &amp; assuming responsibility for many of their debts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1174AD6-0D4C-4D11-A754-1DE5CE07E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84989"/>
    </mc:Choice>
    <mc:Fallback>
      <p:transition spd="slow" advTm="849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582DF-7890-4C0C-94C0-09642CAFF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sz="3500" dirty="0"/>
              <a:t>Stagnation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BCB04-052E-426C-85BE-7500B9B07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sz="1700"/>
              <a:t>2012: Barack Obama won a second term defeating Mitt Romney</a:t>
            </a:r>
          </a:p>
          <a:p>
            <a:r>
              <a:rPr lang="en-US" sz="1700"/>
              <a:t>Inability to control Congress, rise of Tea Party stunted passage of legislation</a:t>
            </a:r>
          </a:p>
          <a:p>
            <a:r>
              <a:rPr lang="en-US" sz="1700"/>
              <a:t>Half-hearted recovery from recession</a:t>
            </a:r>
          </a:p>
          <a:p>
            <a:r>
              <a:rPr lang="en-US" sz="1700"/>
              <a:t>2016: Donald Trump (Republican) v. Hillary Clinton (Democrat)</a:t>
            </a:r>
          </a:p>
          <a:p>
            <a:r>
              <a:rPr lang="en-US" sz="1700"/>
              <a:t>Trump won the election with a majority of electoral votes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AB48DEE-FD93-45C8-9850-B1EE536E9D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05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69193"/>
    </mc:Choice>
    <mc:Fallback>
      <p:transition spd="slow" advTm="69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D5671C-AE3E-4507-B136-A0A2769F8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sz="3500"/>
              <a:t>Stagnation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6CDA5-41ED-45C7-B0D9-4771E98B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sz="1700" dirty="0"/>
              <a:t>Political divisions deepened</a:t>
            </a:r>
          </a:p>
          <a:p>
            <a:r>
              <a:rPr lang="en-US" sz="1700" dirty="0"/>
              <a:t>Robert Mueller’s investigation of Russian election-meddling</a:t>
            </a:r>
          </a:p>
          <a:p>
            <a:r>
              <a:rPr lang="en-US" sz="1700" dirty="0"/>
              <a:t>Trump’s new policies enflamed cultural divisions</a:t>
            </a:r>
          </a:p>
          <a:p>
            <a:pPr lvl="1"/>
            <a:r>
              <a:rPr lang="en-US" sz="1700" dirty="0"/>
              <a:t>Pushed for building a wall along the Mexican border</a:t>
            </a:r>
          </a:p>
          <a:p>
            <a:pPr lvl="1"/>
            <a:r>
              <a:rPr lang="en-US" sz="1700" dirty="0"/>
              <a:t>Deportation of Dreamers</a:t>
            </a:r>
          </a:p>
          <a:p>
            <a:pPr lvl="1"/>
            <a:r>
              <a:rPr lang="en-US" sz="1700" dirty="0"/>
              <a:t>Separation of refugee-status seeking parents and their children at the Mexican border</a:t>
            </a:r>
          </a:p>
          <a:p>
            <a:r>
              <a:rPr lang="en-US" sz="2100" dirty="0"/>
              <a:t>2017: tax cut further exacerbated widening economic inequality</a:t>
            </a:r>
          </a:p>
          <a:p>
            <a:pPr lvl="1"/>
            <a:endParaRPr lang="en-US" sz="17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833E0C9-07B5-4998-BBB4-1958762429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349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84555"/>
    </mc:Choice>
    <mc:Fallback>
      <p:transition spd="slow" advTm="84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BFA737-C83A-425A-8420-5E6AF9608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sz="3500"/>
              <a:t>New Horizons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47981-BD94-44F4-980B-034E52016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sz="1700" dirty="0"/>
              <a:t>Millennials come of age</a:t>
            </a:r>
          </a:p>
          <a:p>
            <a:r>
              <a:rPr lang="en-US" sz="1700" dirty="0"/>
              <a:t>2011: Defense Department reviews “Don’t Ask, Don’t Tell Policy regarding gays in the military</a:t>
            </a:r>
          </a:p>
          <a:p>
            <a:r>
              <a:rPr lang="en-US" sz="1700" dirty="0"/>
              <a:t>June 2015: Supreme Court ruled same-sex marriage a constitutional right</a:t>
            </a:r>
          </a:p>
          <a:p>
            <a:r>
              <a:rPr lang="en-US" sz="1700" dirty="0"/>
              <a:t>Embrace of technology</a:t>
            </a:r>
          </a:p>
          <a:p>
            <a:pPr lvl="1"/>
            <a:r>
              <a:rPr lang="en-US" sz="1700" dirty="0"/>
              <a:t>Internet</a:t>
            </a:r>
          </a:p>
          <a:p>
            <a:pPr lvl="1"/>
            <a:r>
              <a:rPr lang="en-US" sz="1700" dirty="0"/>
              <a:t>Smartphones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36F8165-B214-4A46-82F7-ADD9231A04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80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12938"/>
    </mc:Choice>
    <mc:Fallback>
      <p:transition spd="slow" advTm="112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A740BC-A0AA-45E0-B899-2AE9C6FE1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4840" y="-2"/>
            <a:ext cx="4709160" cy="6858002"/>
          </a:xfrm>
          <a:custGeom>
            <a:avLst/>
            <a:gdLst>
              <a:gd name="connsiteX0" fmla="*/ 45572 w 6278879"/>
              <a:gd name="connsiteY0" fmla="*/ 0 h 6858002"/>
              <a:gd name="connsiteX1" fmla="*/ 6278879 w 6278879"/>
              <a:gd name="connsiteY1" fmla="*/ 0 h 6858002"/>
              <a:gd name="connsiteX2" fmla="*/ 6278879 w 6278879"/>
              <a:gd name="connsiteY2" fmla="*/ 6858002 h 6858002"/>
              <a:gd name="connsiteX3" fmla="*/ 3292308 w 6278879"/>
              <a:gd name="connsiteY3" fmla="*/ 6858002 h 6858002"/>
              <a:gd name="connsiteX4" fmla="*/ 3181526 w 6278879"/>
              <a:gd name="connsiteY4" fmla="*/ 6786982 h 6858002"/>
              <a:gd name="connsiteX5" fmla="*/ 0 w 6278879"/>
              <a:gd name="connsiteY5" fmla="*/ 803254 h 6858002"/>
              <a:gd name="connsiteX6" fmla="*/ 37255 w 6278879"/>
              <a:gd name="connsiteY6" fmla="*/ 6544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9" h="6858002">
                <a:moveTo>
                  <a:pt x="45572" y="0"/>
                </a:moveTo>
                <a:lnTo>
                  <a:pt x="6278879" y="0"/>
                </a:lnTo>
                <a:lnTo>
                  <a:pt x="6278879" y="6858002"/>
                </a:lnTo>
                <a:lnTo>
                  <a:pt x="3292308" y="6858002"/>
                </a:lnTo>
                <a:lnTo>
                  <a:pt x="3181526" y="6786982"/>
                </a:lnTo>
                <a:cubicBezTo>
                  <a:pt x="1262021" y="5490191"/>
                  <a:pt x="0" y="3294103"/>
                  <a:pt x="0" y="803254"/>
                </a:cubicBezTo>
                <a:cubicBezTo>
                  <a:pt x="0" y="554169"/>
                  <a:pt x="12620" y="308032"/>
                  <a:pt x="37255" y="65447"/>
                </a:cubicBez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183B19-16A0-4D84-A0A4-12B501B96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365125"/>
            <a:ext cx="6759789" cy="1623312"/>
          </a:xfrm>
        </p:spPr>
        <p:txBody>
          <a:bodyPr anchor="b">
            <a:normAutofit/>
          </a:bodyPr>
          <a:lstStyle/>
          <a:p>
            <a:r>
              <a:rPr lang="en-US" sz="3500"/>
              <a:t>New Horizons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874EF51-C858-4BB9-97C3-D1775578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745" y="2316480"/>
            <a:ext cx="61722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36FD3-522C-4792-97EC-1904453C7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" y="2644518"/>
            <a:ext cx="6759789" cy="3327251"/>
          </a:xfrm>
        </p:spPr>
        <p:txBody>
          <a:bodyPr>
            <a:normAutofit/>
          </a:bodyPr>
          <a:lstStyle/>
          <a:p>
            <a:r>
              <a:rPr lang="en-US" sz="1700"/>
              <a:t>Younger Americans proved more comfortable with immigration and diversity</a:t>
            </a:r>
          </a:p>
          <a:p>
            <a:r>
              <a:rPr lang="en-US" sz="1700"/>
              <a:t>2012: ¼ of Americans were immigrants or sons and daughters of immigrants (1/2 of these from Latin America)</a:t>
            </a:r>
          </a:p>
          <a:p>
            <a:r>
              <a:rPr lang="en-US" sz="1700"/>
              <a:t>What political transformations will come about when new population of immigrants become voting age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77A8BAF-74F9-40A4-9B5C-CCA0160C76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2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22813"/>
    </mc:Choice>
    <mc:Fallback>
      <p:transition spd="slow" advTm="122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1897</Words>
  <Application>Microsoft Office PowerPoint</Application>
  <PresentationFormat>On-screen Show (4:3)</PresentationFormat>
  <Paragraphs>174</Paragraphs>
  <Slides>24</Slides>
  <Notes>0</Notes>
  <HiddenSlides>0</HiddenSlides>
  <MMClips>24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Default Design</vt:lpstr>
      <vt:lpstr>THE TWENTY-FIRST CENTURY</vt:lpstr>
      <vt:lpstr>September 11 and the Next American Century</vt:lpstr>
      <vt:lpstr>September 11 and the Next American Century</vt:lpstr>
      <vt:lpstr>The War on Terrorism</vt:lpstr>
      <vt:lpstr>The War On Terrorism</vt:lpstr>
      <vt:lpstr>The War on Terrorism</vt:lpstr>
      <vt:lpstr>An American Empire?</vt:lpstr>
      <vt:lpstr>An American Empire?</vt:lpstr>
      <vt:lpstr>The Aftermath of September 11 at Home</vt:lpstr>
      <vt:lpstr>The Aftermath of September 11 At Home</vt:lpstr>
      <vt:lpstr>Bush’s Second Term</vt:lpstr>
      <vt:lpstr>Bush’s Second Term</vt:lpstr>
      <vt:lpstr>The Midterm Elections of 2006</vt:lpstr>
      <vt:lpstr>2007-2008</vt:lpstr>
      <vt:lpstr>The Rise of Obama</vt:lpstr>
      <vt:lpstr>The Rise of Obama</vt:lpstr>
      <vt:lpstr>The Rise of Obama</vt:lpstr>
      <vt:lpstr>The Rise of Obama</vt:lpstr>
      <vt:lpstr>The Rise of Obama</vt:lpstr>
      <vt:lpstr>The Rise of Obama</vt:lpstr>
      <vt:lpstr>Stagnation</vt:lpstr>
      <vt:lpstr>Stagnation</vt:lpstr>
      <vt:lpstr>New Horizons</vt:lpstr>
      <vt:lpstr>New Horizons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TWENTY-FIRST CENTURY</dc:title>
  <dc:creator>asia PIPKINS</dc:creator>
  <cp:lastModifiedBy>asia PIPKINS</cp:lastModifiedBy>
  <cp:revision>6</cp:revision>
  <dcterms:created xsi:type="dcterms:W3CDTF">2020-04-28T18:16:12Z</dcterms:created>
  <dcterms:modified xsi:type="dcterms:W3CDTF">2020-04-28T19:31:28Z</dcterms:modified>
</cp:coreProperties>
</file>